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3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6E095E8-1EDE-4CC1-9239-6E268AA19243}" v="3" dt="2025-11-10T17:47:24.4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1074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n Geeding" userId="6f3bd81a-fda0-4cc9-b30c-8938d97f7081" providerId="ADAL" clId="{89D51BAB-6F1C-42D5-A0F8-8ECBE0117A83}"/>
    <pc:docChg chg="custSel addSld delSld modSld">
      <pc:chgData name="Ben Geeding" userId="6f3bd81a-fda0-4cc9-b30c-8938d97f7081" providerId="ADAL" clId="{89D51BAB-6F1C-42D5-A0F8-8ECBE0117A83}" dt="2025-11-10T17:48:07.223" v="13" actId="404"/>
      <pc:docMkLst>
        <pc:docMk/>
      </pc:docMkLst>
      <pc:sldChg chg="delSp new del mod">
        <pc:chgData name="Ben Geeding" userId="6f3bd81a-fda0-4cc9-b30c-8938d97f7081" providerId="ADAL" clId="{89D51BAB-6F1C-42D5-A0F8-8ECBE0117A83}" dt="2025-11-10T17:46:47.179" v="3" actId="47"/>
        <pc:sldMkLst>
          <pc:docMk/>
          <pc:sldMk cId="2882360000" sldId="256"/>
        </pc:sldMkLst>
        <pc:spChg chg="del">
          <ac:chgData name="Ben Geeding" userId="6f3bd81a-fda0-4cc9-b30c-8938d97f7081" providerId="ADAL" clId="{89D51BAB-6F1C-42D5-A0F8-8ECBE0117A83}" dt="2025-11-10T17:46:37.835" v="1" actId="478"/>
          <ac:spMkLst>
            <pc:docMk/>
            <pc:sldMk cId="2882360000" sldId="256"/>
            <ac:spMk id="2" creationId="{62EF5CCC-E955-6D09-EA1B-1722E7BBDFE8}"/>
          </ac:spMkLst>
        </pc:spChg>
        <pc:spChg chg="del">
          <ac:chgData name="Ben Geeding" userId="6f3bd81a-fda0-4cc9-b30c-8938d97f7081" providerId="ADAL" clId="{89D51BAB-6F1C-42D5-A0F8-8ECBE0117A83}" dt="2025-11-10T17:46:37.835" v="1" actId="478"/>
          <ac:spMkLst>
            <pc:docMk/>
            <pc:sldMk cId="2882360000" sldId="256"/>
            <ac:spMk id="3" creationId="{A7F12816-B1EA-5FA9-F96F-5558F8FA0CA8}"/>
          </ac:spMkLst>
        </pc:spChg>
      </pc:sldChg>
      <pc:sldChg chg="modSp add mod">
        <pc:chgData name="Ben Geeding" userId="6f3bd81a-fda0-4cc9-b30c-8938d97f7081" providerId="ADAL" clId="{89D51BAB-6F1C-42D5-A0F8-8ECBE0117A83}" dt="2025-11-10T17:48:07.223" v="13" actId="404"/>
        <pc:sldMkLst>
          <pc:docMk/>
          <pc:sldMk cId="3606124971" sldId="383"/>
        </pc:sldMkLst>
        <pc:spChg chg="mod">
          <ac:chgData name="Ben Geeding" userId="6f3bd81a-fda0-4cc9-b30c-8938d97f7081" providerId="ADAL" clId="{89D51BAB-6F1C-42D5-A0F8-8ECBE0117A83}" dt="2025-11-10T17:47:43.996" v="6" actId="14100"/>
          <ac:spMkLst>
            <pc:docMk/>
            <pc:sldMk cId="3606124971" sldId="383"/>
            <ac:spMk id="5" creationId="{1E846DF4-C42C-618E-6DB0-2F7EDB02692E}"/>
          </ac:spMkLst>
        </pc:spChg>
        <pc:spChg chg="mod">
          <ac:chgData name="Ben Geeding" userId="6f3bd81a-fda0-4cc9-b30c-8938d97f7081" providerId="ADAL" clId="{89D51BAB-6F1C-42D5-A0F8-8ECBE0117A83}" dt="2025-11-10T17:48:07.223" v="13" actId="404"/>
          <ac:spMkLst>
            <pc:docMk/>
            <pc:sldMk cId="3606124971" sldId="383"/>
            <ac:spMk id="17" creationId="{9385E6ED-1BEF-D4D4-C6AE-0FFC36546BE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167606-67E0-4239-84ED-55A543686122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D6E3AC-D42C-4E1C-8470-6EF4E81E17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2509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1D80C3-2384-D08C-8CFD-2069F5F72F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A61E6C5-EBC3-740F-4A18-BFFAC2D4B8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03E873-D791-F4EE-8584-B4C8B474E0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83F732-A1D5-FC8F-E554-7F3904C5E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27A6AA-D93C-16EC-F8DC-116D1CF19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BF30B-ACEA-46D4-9B4B-87DDD0872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6068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14B019-F753-57FB-7F43-CCD6E6053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2B7CC0-69BD-DF40-1EF5-AF38AFAEFE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295E89-4DE9-8EDD-54E5-128853621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FEDE11-0758-27B3-F8D9-E220FC345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6EE64D-A2BF-A51D-A9ED-DA17EE2ED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BF30B-ACEA-46D4-9B4B-87DDD0872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224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8FC5787-C5B5-1BE7-9F2A-0B40AE22AC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C356E9-CD7F-5535-6341-C65D8DE118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CEEAAA-F0FE-7DA0-AC25-619D104A14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CDAA1B-D8EA-A34B-6F54-24518827B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1DF38D-EF4C-4C79-66D7-57E6A26CD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BF30B-ACEA-46D4-9B4B-87DDD0872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12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BF9B6-4E53-DE2E-0DE4-F41F60A42E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3FE07A-4A23-58F8-0D66-5E05FB6F09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21718A-E45E-7055-10C3-D14B1DD362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B33163-F6B2-602C-9B20-CA6E6A2BBD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B6E565-DE8D-C6F1-0B91-A55AFC14AC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BF30B-ACEA-46D4-9B4B-87DDD0872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213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369933-D81C-409B-C087-731825632C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F5412D-781B-A47D-9279-D3834EA969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6E24EB-8F51-6215-6644-FA7C4261A0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1CD499-2223-20C1-C2A7-2B9E78B3E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6E91B2-B166-7481-0914-4B7CE174F5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BF30B-ACEA-46D4-9B4B-87DDD0872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477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98D0E2-328D-79A1-1600-AFC5B56FB0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7736CF-2BDB-064A-5461-F881B024C8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CA424C-B44C-6B6C-CECA-435CE91A9E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102108-D6E7-0672-0090-48535ABD46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299046-40E3-3D7F-DE07-395DDB4D8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6A61CB-931C-0BEA-E929-D83CE8E7F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BF30B-ACEA-46D4-9B4B-87DDD0872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996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18403-8199-46E3-F31E-1D13950184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A22E96-08D5-B766-1226-219BD07586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992517B-E6BB-A3AE-83B6-85CC1F75C2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EA65F8-407B-4603-BAB1-CDC06852EF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7C1FEA1-47A8-9A2F-3826-5239616BB73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97E1316-C007-3515-C894-7C407851F0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CFF0D8B-189B-941C-0148-B4A79DD03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89C0D8E-6077-E1DB-5E96-66AF9C951E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BF30B-ACEA-46D4-9B4B-87DDD0872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100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D3F725-E218-B96A-C5F0-3891666304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17DAE22-6046-11CF-541C-ECDF78F029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A030DB-E493-93D1-ABD8-F1C87695CE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FDB458-ADF3-9701-7DE1-10A4E7E92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BF30B-ACEA-46D4-9B4B-87DDD0872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7522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05F9F27-27AC-5035-DFEB-FC6CC441C1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B0E37B-6CB1-F028-6662-C71AA2E21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4F469C-A53F-656D-7590-B5938C6178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BF30B-ACEA-46D4-9B4B-87DDD0872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394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9C2D18-9814-4546-3C84-0A2379DAA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704092-AF21-F183-DE14-5D2EA09753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0934D8-026A-EDB0-58CD-F6C250B9DB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D2EA0D-7401-1955-4C68-FD33DF56DB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3F93E5-D081-7165-30B2-C3F27FEC40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4B1825-7261-5C96-FB58-A0FA39E5CC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BF30B-ACEA-46D4-9B4B-87DDD0872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7272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F3B261-A898-69C6-F2AB-C2DA0215F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2FD1A0-AC0B-3AE7-8207-10A81E3349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9EF231-1ED1-60EC-8608-57431176E4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C3609A-77E8-E65B-102C-7926AE0AA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15CEB6-D3CD-289E-8115-3FECF4CF7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E80BF3-224B-3D3F-67EB-102BD0442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BF30B-ACEA-46D4-9B4B-87DDD0872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141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701B69A-6842-1FE3-C21E-1F4EC8C927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432EFE-888F-2FD5-2580-803C644570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94ACF3-4C87-3D13-8488-5A0CCBB1CE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B96882-32E7-FF98-AA1A-05C5E391DE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8C23CB-8F7E-CAC6-D5CF-E7923E88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3EBF30B-ACEA-46D4-9B4B-87DDD0872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623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isa.gov/school-security-assessment-tool" TargetMode="External"/><Relationship Id="rId2" Type="http://schemas.openxmlformats.org/officeDocument/2006/relationships/hyperlink" Target="https://www.cisa.gov/houses-worship-security-self-assessment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cisa.gov/resources-tools/services/cyber-security-evaluation-tool-cset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E846DF4-C42C-618E-6DB0-2F7EDB026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58168" y="6356350"/>
            <a:ext cx="695632" cy="365125"/>
          </a:xfrm>
        </p:spPr>
        <p:txBody>
          <a:bodyPr/>
          <a:lstStyle/>
          <a:p>
            <a:fld id="{D63B5ED2-3481-4730-B26C-C66679DE5458}" type="slidenum">
              <a:rPr lang="en-US" smtClean="0"/>
              <a:t>1</a:t>
            </a:fld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EB3AAF6-5045-ACB0-DB59-7E70DDF50DAC}"/>
              </a:ext>
            </a:extLst>
          </p:cNvPr>
          <p:cNvSpPr txBox="1">
            <a:spLocks/>
          </p:cNvSpPr>
          <p:nvPr/>
        </p:nvSpPr>
        <p:spPr>
          <a:xfrm>
            <a:off x="0" y="1"/>
            <a:ext cx="12192000" cy="480794"/>
          </a:xfrm>
          <a:prstGeom prst="rect">
            <a:avLst/>
          </a:prstGeom>
          <a:solidFill>
            <a:schemeClr val="tx2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b="1" dirty="0">
                <a:solidFill>
                  <a:schemeClr val="bg1"/>
                </a:solidFill>
              </a:rPr>
              <a:t>NSGP / FEMA Grant Steps</a:t>
            </a:r>
          </a:p>
        </p:txBody>
      </p:sp>
      <p:sp>
        <p:nvSpPr>
          <p:cNvPr id="7" name="Arrow: Chevron 6">
            <a:extLst>
              <a:ext uri="{FF2B5EF4-FFF2-40B4-BE49-F238E27FC236}">
                <a16:creationId xmlns:a16="http://schemas.microsoft.com/office/drawing/2014/main" id="{A6B9AEE9-B03E-3BBA-49F1-9CBEB48EA669}"/>
              </a:ext>
            </a:extLst>
          </p:cNvPr>
          <p:cNvSpPr/>
          <p:nvPr/>
        </p:nvSpPr>
        <p:spPr>
          <a:xfrm>
            <a:off x="76202" y="757085"/>
            <a:ext cx="2546553" cy="1071716"/>
          </a:xfrm>
          <a:prstGeom prst="chevr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CISA Site Assessment</a:t>
            </a:r>
          </a:p>
          <a:p>
            <a:pPr algn="ctr"/>
            <a:r>
              <a:rPr lang="en-US" dirty="0"/>
              <a:t>SAFE SLTT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Arrow: Chevron 7">
            <a:extLst>
              <a:ext uri="{FF2B5EF4-FFF2-40B4-BE49-F238E27FC236}">
                <a16:creationId xmlns:a16="http://schemas.microsoft.com/office/drawing/2014/main" id="{02B66E5F-7765-7B58-4863-5E97BAF48D20}"/>
              </a:ext>
            </a:extLst>
          </p:cNvPr>
          <p:cNvSpPr/>
          <p:nvPr/>
        </p:nvSpPr>
        <p:spPr>
          <a:xfrm>
            <a:off x="2254045" y="757085"/>
            <a:ext cx="2743200" cy="1071716"/>
          </a:xfrm>
          <a:prstGeom prst="chevr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Vendor Quote &amp; SOW/</a:t>
            </a:r>
            <a:r>
              <a:rPr lang="en-US" dirty="0" err="1"/>
              <a:t>PartsList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Arrow: Chevron 8">
            <a:extLst>
              <a:ext uri="{FF2B5EF4-FFF2-40B4-BE49-F238E27FC236}">
                <a16:creationId xmlns:a16="http://schemas.microsoft.com/office/drawing/2014/main" id="{75D6D73A-BCB0-8B11-3170-6284543DC63C}"/>
              </a:ext>
            </a:extLst>
          </p:cNvPr>
          <p:cNvSpPr/>
          <p:nvPr/>
        </p:nvSpPr>
        <p:spPr>
          <a:xfrm>
            <a:off x="4635909" y="757085"/>
            <a:ext cx="2743200" cy="1071716"/>
          </a:xfrm>
          <a:prstGeom prst="chevr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Draft NSGP Application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Arrow: Chevron 9">
            <a:extLst>
              <a:ext uri="{FF2B5EF4-FFF2-40B4-BE49-F238E27FC236}">
                <a16:creationId xmlns:a16="http://schemas.microsoft.com/office/drawing/2014/main" id="{FC13E1F0-9AA4-8303-16BE-1112319D0C2C}"/>
              </a:ext>
            </a:extLst>
          </p:cNvPr>
          <p:cNvSpPr/>
          <p:nvPr/>
        </p:nvSpPr>
        <p:spPr>
          <a:xfrm>
            <a:off x="7010399" y="757085"/>
            <a:ext cx="2743200" cy="1071715"/>
          </a:xfrm>
          <a:prstGeom prst="chevr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Diocese Internal Review &amp; Approval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</a:rPr>
              <a:t>(Legal + Bishop)</a:t>
            </a:r>
          </a:p>
        </p:txBody>
      </p:sp>
      <p:sp>
        <p:nvSpPr>
          <p:cNvPr id="11" name="Arrow: Chevron 10">
            <a:extLst>
              <a:ext uri="{FF2B5EF4-FFF2-40B4-BE49-F238E27FC236}">
                <a16:creationId xmlns:a16="http://schemas.microsoft.com/office/drawing/2014/main" id="{1F6FF65D-59A5-D6B3-BB5C-6B9709E268F7}"/>
              </a:ext>
            </a:extLst>
          </p:cNvPr>
          <p:cNvSpPr/>
          <p:nvPr/>
        </p:nvSpPr>
        <p:spPr>
          <a:xfrm>
            <a:off x="9372598" y="757085"/>
            <a:ext cx="2743200" cy="1071716"/>
          </a:xfrm>
          <a:prstGeom prst="chevr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Formal Application Submission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13230161-97F4-AC54-879D-7194B36DD5F2}"/>
              </a:ext>
            </a:extLst>
          </p:cNvPr>
          <p:cNvSpPr/>
          <p:nvPr/>
        </p:nvSpPr>
        <p:spPr>
          <a:xfrm>
            <a:off x="76202" y="2105091"/>
            <a:ext cx="1959076" cy="758114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Safety Directors</a:t>
            </a:r>
          </a:p>
          <a:p>
            <a:pPr algn="ctr"/>
            <a:r>
              <a:rPr lang="en-US" b="1" dirty="0">
                <a:solidFill>
                  <a:schemeClr val="bg1"/>
                </a:solidFill>
              </a:rPr>
              <a:t>IT Directors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9F66E100-379D-3EAC-2440-150EB77163EE}"/>
              </a:ext>
            </a:extLst>
          </p:cNvPr>
          <p:cNvSpPr/>
          <p:nvPr/>
        </p:nvSpPr>
        <p:spPr>
          <a:xfrm>
            <a:off x="4635908" y="2105091"/>
            <a:ext cx="2207343" cy="758114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Grant Writer or Business Manager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1029584D-ADB7-867C-DE25-F78DF7741C46}"/>
              </a:ext>
            </a:extLst>
          </p:cNvPr>
          <p:cNvSpPr/>
          <p:nvPr/>
        </p:nvSpPr>
        <p:spPr>
          <a:xfrm>
            <a:off x="2356056" y="2105091"/>
            <a:ext cx="1959076" cy="758114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Safety Directors</a:t>
            </a:r>
          </a:p>
          <a:p>
            <a:pPr algn="ctr"/>
            <a:r>
              <a:rPr lang="en-US" b="1" dirty="0">
                <a:solidFill>
                  <a:schemeClr val="bg1"/>
                </a:solidFill>
              </a:rPr>
              <a:t>IT Directors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3BB014A3-6F59-EBA8-F991-497F5F99E8CB}"/>
              </a:ext>
            </a:extLst>
          </p:cNvPr>
          <p:cNvSpPr/>
          <p:nvPr/>
        </p:nvSpPr>
        <p:spPr>
          <a:xfrm>
            <a:off x="7010399" y="2105091"/>
            <a:ext cx="2467466" cy="758114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Manny/Jose/Ben/CISA + Legal/Leadership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F3242539-82B3-59A8-29B3-E95ADE3BF95B}"/>
              </a:ext>
            </a:extLst>
          </p:cNvPr>
          <p:cNvSpPr/>
          <p:nvPr/>
        </p:nvSpPr>
        <p:spPr>
          <a:xfrm>
            <a:off x="9645013" y="2105091"/>
            <a:ext cx="2207343" cy="758114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Grant Writer or Business Manager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385E6ED-1BEF-D4D4-C6AE-0FFC36546BE4}"/>
              </a:ext>
            </a:extLst>
          </p:cNvPr>
          <p:cNvSpPr/>
          <p:nvPr/>
        </p:nvSpPr>
        <p:spPr>
          <a:xfrm>
            <a:off x="76201" y="3139494"/>
            <a:ext cx="2063545" cy="311382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dirty="0">
                <a:solidFill>
                  <a:schemeClr val="tx1"/>
                </a:solidFill>
              </a:rPr>
              <a:t>Process starts with a site assessment to identify gaps.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sz="1400" dirty="0">
                <a:solidFill>
                  <a:schemeClr val="tx1"/>
                </a:solidFill>
              </a:rPr>
              <a:t>Use CISA Tools/URLS: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Houses of Worship | CISA</a:t>
            </a:r>
            <a:endParaRPr lang="en-US" sz="1200" dirty="0">
              <a:solidFill>
                <a:schemeClr val="tx1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School Security Assessment Tool (SSAT) | CISA</a:t>
            </a:r>
            <a:endParaRPr lang="en-US" sz="1200" dirty="0">
              <a:solidFill>
                <a:schemeClr val="tx1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Cyber Security Evaluation Tool (CSET) | CISA</a:t>
            </a:r>
            <a:r>
              <a:rPr lang="en-US" sz="1200" dirty="0">
                <a:solidFill>
                  <a:schemeClr val="tx1"/>
                </a:solidFill>
              </a:rPr>
              <a:t> </a:t>
            </a:r>
          </a:p>
          <a:p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A197CAE-599B-3E5C-9DF1-648A2F3DA2A2}"/>
              </a:ext>
            </a:extLst>
          </p:cNvPr>
          <p:cNvSpPr/>
          <p:nvPr/>
        </p:nvSpPr>
        <p:spPr>
          <a:xfrm>
            <a:off x="2356056" y="3139493"/>
            <a:ext cx="1959076" cy="311382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dirty="0">
                <a:solidFill>
                  <a:schemeClr val="tx1"/>
                </a:solidFill>
              </a:rPr>
              <a:t>Best practice is to get 2 or 3 quotes.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Identify parts, labor, warranties, etc.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sz="1400" dirty="0">
                <a:solidFill>
                  <a:schemeClr val="tx1"/>
                </a:solidFill>
              </a:rPr>
              <a:t>Vendor 1:  IT</a:t>
            </a:r>
          </a:p>
          <a:p>
            <a:r>
              <a:rPr lang="en-US" sz="1400" dirty="0">
                <a:solidFill>
                  <a:schemeClr val="tx1"/>
                </a:solidFill>
              </a:rPr>
              <a:t>Vendor 2: Fencing</a:t>
            </a:r>
          </a:p>
          <a:p>
            <a:r>
              <a:rPr lang="en-US" sz="1400" dirty="0">
                <a:solidFill>
                  <a:schemeClr val="tx1"/>
                </a:solidFill>
              </a:rPr>
              <a:t>Vendor 3: Speed Bumps, etc.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D041C2E-8FA9-212B-D3DC-D5392254F187}"/>
              </a:ext>
            </a:extLst>
          </p:cNvPr>
          <p:cNvSpPr/>
          <p:nvPr/>
        </p:nvSpPr>
        <p:spPr>
          <a:xfrm>
            <a:off x="4635908" y="3139492"/>
            <a:ext cx="2207342" cy="311382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dirty="0">
                <a:solidFill>
                  <a:schemeClr val="tx1"/>
                </a:solidFill>
              </a:rPr>
              <a:t>Translate SOW and Parts to NSGP Application codes.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Apply under Real Estate, LLC.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Send draft to Manny/Jose/Ben for review.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8E98937-95EE-F739-9C60-D2477B0A866D}"/>
              </a:ext>
            </a:extLst>
          </p:cNvPr>
          <p:cNvSpPr/>
          <p:nvPr/>
        </p:nvSpPr>
        <p:spPr>
          <a:xfrm>
            <a:off x="7059559" y="3139492"/>
            <a:ext cx="2418306" cy="311382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dirty="0">
                <a:solidFill>
                  <a:schemeClr val="tx1"/>
                </a:solidFill>
              </a:rPr>
              <a:t>Translate SOW and Parts to NSGP Application codes.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CISA Assist to make sure we are baking in the terminology of the grant.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Charter/Contacts must align. 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A040ED5-4FE9-00ED-885D-8BCEEE5C6A4B}"/>
              </a:ext>
            </a:extLst>
          </p:cNvPr>
          <p:cNvSpPr/>
          <p:nvPr/>
        </p:nvSpPr>
        <p:spPr>
          <a:xfrm>
            <a:off x="9645013" y="3139491"/>
            <a:ext cx="2207342" cy="311382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dirty="0">
                <a:solidFill>
                  <a:schemeClr val="tx1"/>
                </a:solidFill>
              </a:rPr>
              <a:t>January 1</a:t>
            </a:r>
            <a:r>
              <a:rPr lang="en-US" baseline="30000" dirty="0">
                <a:solidFill>
                  <a:schemeClr val="tx1"/>
                </a:solidFill>
              </a:rPr>
              <a:t>st</a:t>
            </a:r>
            <a:r>
              <a:rPr lang="en-US" dirty="0">
                <a:solidFill>
                  <a:schemeClr val="tx1"/>
                </a:solidFill>
              </a:rPr>
              <a:t> </a:t>
            </a:r>
          </a:p>
          <a:p>
            <a:r>
              <a:rPr lang="en-US" dirty="0" err="1">
                <a:solidFill>
                  <a:schemeClr val="tx1"/>
                </a:solidFill>
              </a:rPr>
              <a:t>eGrants</a:t>
            </a:r>
            <a:r>
              <a:rPr lang="en-US" dirty="0">
                <a:solidFill>
                  <a:schemeClr val="tx1"/>
                </a:solidFill>
              </a:rPr>
              <a:t> Portal opens for NSGP.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b="1" dirty="0">
                <a:solidFill>
                  <a:schemeClr val="tx1"/>
                </a:solidFill>
              </a:rPr>
              <a:t>Roles Needed:</a:t>
            </a:r>
          </a:p>
          <a:p>
            <a:pPr marL="342900" indent="-342900">
              <a:buAutoNum type="arabicPeriod"/>
            </a:pPr>
            <a:r>
              <a:rPr lang="en-US" sz="1400" dirty="0">
                <a:solidFill>
                  <a:schemeClr val="tx1"/>
                </a:solidFill>
              </a:rPr>
              <a:t>Authorized Official</a:t>
            </a:r>
          </a:p>
          <a:p>
            <a:pPr marL="342900" indent="-342900">
              <a:buAutoNum type="arabicPeriod"/>
            </a:pPr>
            <a:r>
              <a:rPr lang="en-US" sz="1400" dirty="0">
                <a:solidFill>
                  <a:schemeClr val="tx1"/>
                </a:solidFill>
              </a:rPr>
              <a:t>Financial Officer</a:t>
            </a:r>
          </a:p>
          <a:p>
            <a:pPr marL="342900" indent="-342900">
              <a:buAutoNum type="arabicPeriod"/>
            </a:pPr>
            <a:r>
              <a:rPr lang="en-US" sz="1400" dirty="0">
                <a:solidFill>
                  <a:schemeClr val="tx1"/>
                </a:solidFill>
              </a:rPr>
              <a:t>Project Director (must be employee)</a:t>
            </a:r>
          </a:p>
          <a:p>
            <a:pPr marL="342900" indent="-342900">
              <a:buAutoNum type="arabicPeriod"/>
            </a:pPr>
            <a:r>
              <a:rPr lang="en-US" sz="1400" dirty="0">
                <a:solidFill>
                  <a:schemeClr val="tx1"/>
                </a:solidFill>
              </a:rPr>
              <a:t>Grant Writer</a:t>
            </a:r>
          </a:p>
          <a:p>
            <a:r>
              <a:rPr lang="en-US" sz="1400" dirty="0">
                <a:solidFill>
                  <a:schemeClr val="tx1"/>
                </a:solidFill>
              </a:rPr>
              <a:t>*Must have 3 different individuals, can’t all be the same!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BD6DBDED-B78A-BBB1-8236-4E056E7E1EB7}"/>
              </a:ext>
            </a:extLst>
          </p:cNvPr>
          <p:cNvSpPr/>
          <p:nvPr/>
        </p:nvSpPr>
        <p:spPr>
          <a:xfrm>
            <a:off x="840153" y="1691439"/>
            <a:ext cx="509326" cy="480794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B28A1FB1-01B6-022C-AAF4-AB53D54FC746}"/>
              </a:ext>
            </a:extLst>
          </p:cNvPr>
          <p:cNvSpPr/>
          <p:nvPr/>
        </p:nvSpPr>
        <p:spPr>
          <a:xfrm>
            <a:off x="3070123" y="1691439"/>
            <a:ext cx="509326" cy="480794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0B39B93-7249-6A30-1257-0686442D27EB}"/>
              </a:ext>
            </a:extLst>
          </p:cNvPr>
          <p:cNvSpPr/>
          <p:nvPr/>
        </p:nvSpPr>
        <p:spPr>
          <a:xfrm>
            <a:off x="5607713" y="1691439"/>
            <a:ext cx="509326" cy="480794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7F24541A-849D-FBF3-2C83-952465E7A6C4}"/>
              </a:ext>
            </a:extLst>
          </p:cNvPr>
          <p:cNvSpPr/>
          <p:nvPr/>
        </p:nvSpPr>
        <p:spPr>
          <a:xfrm>
            <a:off x="8050882" y="1726547"/>
            <a:ext cx="509326" cy="480794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E9217F7-138D-DD2B-87CB-127FF087767E}"/>
              </a:ext>
            </a:extLst>
          </p:cNvPr>
          <p:cNvSpPr/>
          <p:nvPr/>
        </p:nvSpPr>
        <p:spPr>
          <a:xfrm>
            <a:off x="10451904" y="1726547"/>
            <a:ext cx="509326" cy="480794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AB5DE35-3354-E7ED-EB68-88E7881FE229}"/>
              </a:ext>
            </a:extLst>
          </p:cNvPr>
          <p:cNvSpPr txBox="1"/>
          <p:nvPr/>
        </p:nvSpPr>
        <p:spPr>
          <a:xfrm>
            <a:off x="2463900" y="6382068"/>
            <a:ext cx="6287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Texas </a:t>
            </a:r>
            <a:r>
              <a:rPr lang="en-US" b="1" dirty="0" err="1"/>
              <a:t>eGrants</a:t>
            </a:r>
            <a:r>
              <a:rPr lang="en-US" b="1" dirty="0"/>
              <a:t> Portal:  </a:t>
            </a:r>
            <a:r>
              <a:rPr lang="en-US" dirty="0"/>
              <a:t>eGrants.gove.Texas.gov </a:t>
            </a:r>
          </a:p>
        </p:txBody>
      </p:sp>
    </p:spTree>
    <p:extLst>
      <p:ext uri="{BB962C8B-B14F-4D97-AF65-F5344CB8AC3E}">
        <p14:creationId xmlns:p14="http://schemas.microsoft.com/office/powerpoint/2010/main" val="36061249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246</Words>
  <Application>Microsoft Office PowerPoint</Application>
  <PresentationFormat>Widescreen</PresentationFormat>
  <Paragraphs>54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>Roman Catholic Diocese of Dallas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Ben Geeding</dc:creator>
  <cp:lastModifiedBy>Ben Geeding</cp:lastModifiedBy>
  <cp:revision>1</cp:revision>
  <dcterms:created xsi:type="dcterms:W3CDTF">2025-11-10T17:46:29Z</dcterms:created>
  <dcterms:modified xsi:type="dcterms:W3CDTF">2025-11-10T17:48:10Z</dcterms:modified>
</cp:coreProperties>
</file>